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3" r:id="rId4"/>
    <p:sldId id="260" r:id="rId5"/>
    <p:sldId id="256" r:id="rId6"/>
    <p:sldId id="261" r:id="rId7"/>
    <p:sldId id="262" r:id="rId8"/>
    <p:sldId id="264"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18.05.2020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18.05.2020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18.05.2020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rmAutofit/>
          </a:bodyPr>
          <a:lstStyle/>
          <a:p>
            <a:r>
              <a:rPr lang="kk-KZ" sz="2000" dirty="0" smtClean="0">
                <a:solidFill>
                  <a:srgbClr val="002060"/>
                </a:solidFill>
                <a:latin typeface="Times New Roman" pitchFamily="18" charset="0"/>
                <a:cs typeface="Times New Roman" pitchFamily="18" charset="0"/>
              </a:rPr>
              <a:t/>
            </a:r>
            <a:br>
              <a:rPr lang="kk-KZ" sz="2000" dirty="0" smtClean="0">
                <a:solidFill>
                  <a:srgbClr val="002060"/>
                </a:solidFill>
                <a:latin typeface="Times New Roman" pitchFamily="18" charset="0"/>
                <a:cs typeface="Times New Roman" pitchFamily="18" charset="0"/>
              </a:rPr>
            </a:br>
            <a:r>
              <a:rPr lang="kk-KZ" sz="3600" dirty="0" smtClean="0">
                <a:solidFill>
                  <a:srgbClr val="002060"/>
                </a:solidFill>
                <a:latin typeface="Times New Roman" pitchFamily="18" charset="0"/>
                <a:cs typeface="Times New Roman" pitchFamily="18" charset="0"/>
              </a:rPr>
              <a:t/>
            </a:r>
            <a:br>
              <a:rPr lang="kk-KZ" sz="3600" dirty="0" smtClean="0">
                <a:solidFill>
                  <a:srgbClr val="002060"/>
                </a:solidFill>
                <a:latin typeface="Times New Roman" pitchFamily="18" charset="0"/>
                <a:cs typeface="Times New Roman" pitchFamily="18" charset="0"/>
              </a:rPr>
            </a:br>
            <a:r>
              <a:rPr lang="kk-KZ" sz="4000" dirty="0" smtClean="0">
                <a:solidFill>
                  <a:srgbClr val="002060"/>
                </a:solidFill>
                <a:latin typeface="Times New Roman" pitchFamily="18" charset="0"/>
                <a:cs typeface="Times New Roman" pitchFamily="18" charset="0"/>
              </a:rPr>
              <a:t>“А</a:t>
            </a:r>
            <a:r>
              <a:rPr lang="kk-KZ" sz="4000" dirty="0" smtClean="0">
                <a:solidFill>
                  <a:srgbClr val="002060"/>
                </a:solidFill>
                <a:latin typeface="Times New Roman" pitchFamily="18" charset="0"/>
                <a:cs typeface="Times New Roman" pitchFamily="18" charset="0"/>
              </a:rPr>
              <a:t>далдықты </a:t>
            </a:r>
            <a:r>
              <a:rPr lang="kk-KZ" sz="4000" dirty="0" smtClean="0">
                <a:solidFill>
                  <a:srgbClr val="002060"/>
                </a:solidFill>
                <a:latin typeface="Times New Roman" pitchFamily="18" charset="0"/>
                <a:cs typeface="Times New Roman" pitchFamily="18" charset="0"/>
              </a:rPr>
              <a:t>мұра еткен ұлы </a:t>
            </a:r>
            <a:r>
              <a:rPr lang="kk-KZ" sz="4000" dirty="0" smtClean="0">
                <a:solidFill>
                  <a:srgbClr val="002060"/>
                </a:solidFill>
                <a:latin typeface="Times New Roman" pitchFamily="18" charset="0"/>
                <a:cs typeface="Times New Roman" pitchFamily="18" charset="0"/>
              </a:rPr>
              <a:t>Абай” </a:t>
            </a:r>
            <a:br>
              <a:rPr lang="kk-KZ" sz="4000" dirty="0" smtClean="0">
                <a:solidFill>
                  <a:srgbClr val="002060"/>
                </a:solidFill>
                <a:latin typeface="Times New Roman" pitchFamily="18" charset="0"/>
                <a:cs typeface="Times New Roman" pitchFamily="18" charset="0"/>
              </a:rPr>
            </a:br>
            <a:r>
              <a:rPr lang="kk-KZ" sz="2400" dirty="0" smtClean="0">
                <a:solidFill>
                  <a:srgbClr val="002060"/>
                </a:solidFill>
                <a:latin typeface="Times New Roman" pitchFamily="18" charset="0"/>
                <a:cs typeface="Times New Roman" pitchFamily="18" charset="0"/>
              </a:rPr>
              <a:t>тақырыбындағы жалпыреспубликалық бірыңғай </a:t>
            </a:r>
            <a:br>
              <a:rPr lang="kk-KZ" sz="2400" dirty="0" smtClean="0">
                <a:solidFill>
                  <a:srgbClr val="002060"/>
                </a:solidFill>
                <a:latin typeface="Times New Roman" pitchFamily="18" charset="0"/>
                <a:cs typeface="Times New Roman" pitchFamily="18" charset="0"/>
              </a:rPr>
            </a:br>
            <a:r>
              <a:rPr lang="kk-KZ" sz="2400" dirty="0" smtClean="0">
                <a:solidFill>
                  <a:srgbClr val="002060"/>
                </a:solidFill>
                <a:latin typeface="Times New Roman" pitchFamily="18" charset="0"/>
                <a:cs typeface="Times New Roman" pitchFamily="18" charset="0"/>
              </a:rPr>
              <a:t>“</a:t>
            </a:r>
            <a:r>
              <a:rPr lang="kk-KZ" sz="2400" dirty="0" smtClean="0">
                <a:solidFill>
                  <a:srgbClr val="002060"/>
                </a:solidFill>
                <a:latin typeface="Times New Roman" pitchFamily="18" charset="0"/>
                <a:cs typeface="Times New Roman" pitchFamily="18" charset="0"/>
              </a:rPr>
              <a:t>Адалдық сағаты</a:t>
            </a:r>
            <a:r>
              <a:rPr lang="kk-KZ" sz="3600" dirty="0" smtClean="0">
                <a:solidFill>
                  <a:srgbClr val="002060"/>
                </a:solidFill>
                <a:latin typeface="Times New Roman" pitchFamily="18" charset="0"/>
                <a:cs typeface="Times New Roman" pitchFamily="18" charset="0"/>
              </a:rPr>
              <a:t>” </a:t>
            </a:r>
            <a:r>
              <a:rPr lang="kk-KZ" sz="3600" dirty="0" smtClean="0"/>
              <a:t/>
            </a:r>
            <a:br>
              <a:rPr lang="kk-KZ" sz="3600" dirty="0" smtClean="0"/>
            </a:br>
            <a:r>
              <a:rPr lang="en-US" sz="3600" dirty="0" smtClean="0">
                <a:solidFill>
                  <a:srgbClr val="002060"/>
                </a:solidFill>
              </a:rPr>
              <a:t> </a:t>
            </a:r>
            <a:r>
              <a:rPr lang="kk-KZ" sz="2800" dirty="0" smtClean="0">
                <a:solidFill>
                  <a:srgbClr val="002060"/>
                </a:solidFill>
                <a:latin typeface="Times New Roman" pitchFamily="18" charset="0"/>
                <a:cs typeface="Times New Roman" pitchFamily="18" charset="0"/>
              </a:rPr>
              <a:t>Ұсынылатын </a:t>
            </a:r>
            <a:r>
              <a:rPr lang="kk-KZ" sz="2400" dirty="0" smtClean="0">
                <a:solidFill>
                  <a:srgbClr val="002060"/>
                </a:solidFill>
                <a:latin typeface="Times New Roman" pitchFamily="18" charset="0"/>
                <a:cs typeface="Times New Roman" pitchFamily="18" charset="0"/>
              </a:rPr>
              <a:t>сілтеме: </a:t>
            </a:r>
            <a:r>
              <a:rPr lang="en-US" sz="2000" dirty="0" smtClean="0">
                <a:solidFill>
                  <a:srgbClr val="002060"/>
                </a:solidFill>
                <a:latin typeface="Times New Roman" pitchFamily="18" charset="0"/>
                <a:cs typeface="Times New Roman" pitchFamily="18" charset="0"/>
              </a:rPr>
              <a:t>https</a:t>
            </a:r>
            <a:r>
              <a:rPr lang="en-US" sz="2000" dirty="0" smtClean="0">
                <a:solidFill>
                  <a:srgbClr val="002060"/>
                </a:solidFill>
                <a:latin typeface="Times New Roman" pitchFamily="18" charset="0"/>
                <a:cs typeface="Times New Roman" pitchFamily="18" charset="0"/>
              </a:rPr>
              <a:t>://youtu.be/ZSM38Eh37YQ </a:t>
            </a:r>
            <a:r>
              <a:rPr lang="kk-KZ" dirty="0" smtClean="0"/>
              <a:t/>
            </a:r>
            <a:br>
              <a:rPr lang="kk-KZ" dirty="0" smtClean="0"/>
            </a:br>
            <a:r>
              <a:rPr lang="kk-KZ" dirty="0" smtClean="0"/>
              <a:t/>
            </a:r>
            <a:br>
              <a:rPr lang="kk-KZ" dirty="0" smtClean="0"/>
            </a:br>
            <a:r>
              <a:rPr lang="kk-KZ" dirty="0" smtClean="0"/>
              <a:t/>
            </a:r>
            <a:br>
              <a:rPr lang="kk-KZ" dirty="0" smtClean="0"/>
            </a:br>
            <a:r>
              <a:rPr lang="kk-KZ" sz="2800" dirty="0" smtClean="0">
                <a:solidFill>
                  <a:srgbClr val="002060"/>
                </a:solidFill>
                <a:latin typeface="Times New Roman" pitchFamily="18" charset="0"/>
                <a:cs typeface="Times New Roman" pitchFamily="18" charset="0"/>
              </a:rPr>
              <a:t> Сыныбы: 8 “А”</a:t>
            </a:r>
            <a:br>
              <a:rPr lang="kk-KZ" sz="2800" dirty="0" smtClean="0">
                <a:solidFill>
                  <a:srgbClr val="002060"/>
                </a:solidFill>
                <a:latin typeface="Times New Roman" pitchFamily="18" charset="0"/>
                <a:cs typeface="Times New Roman" pitchFamily="18" charset="0"/>
              </a:rPr>
            </a:br>
            <a:r>
              <a:rPr lang="kk-KZ" sz="2800" dirty="0" smtClean="0">
                <a:solidFill>
                  <a:srgbClr val="002060"/>
                </a:solidFill>
                <a:latin typeface="Times New Roman" pitchFamily="18" charset="0"/>
                <a:cs typeface="Times New Roman" pitchFamily="18" charset="0"/>
              </a:rPr>
              <a:t>Сынып жетекші: Байсеркеева Ж.Т.</a:t>
            </a:r>
            <a:endParaRPr lang="ru-RU" sz="3100" dirty="0">
              <a:solidFill>
                <a:srgbClr val="C0000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5"/>
          <p:cNvSpPr>
            <a:spLocks noChangeArrowheads="1" noChangeShapeType="1" noTextEdit="1"/>
          </p:cNvSpPr>
          <p:nvPr/>
        </p:nvSpPr>
        <p:spPr bwMode="auto">
          <a:xfrm>
            <a:off x="357188" y="1143000"/>
            <a:ext cx="8501062" cy="4286250"/>
          </a:xfrm>
          <a:prstGeom prst="rect">
            <a:avLst/>
          </a:prstGeom>
        </p:spPr>
        <p:txBody>
          <a:bodyPr wrap="none" fromWordArt="1">
            <a:prstTxWarp prst="textPlain">
              <a:avLst>
                <a:gd name="adj" fmla="val 50000"/>
              </a:avLst>
            </a:prstTxWarp>
          </a:bodyPr>
          <a:lstStyle/>
          <a:p>
            <a:pPr algn="ctr"/>
            <a:endParaRPr lang="ru-RU" sz="36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pic>
        <p:nvPicPr>
          <p:cNvPr id="7171" name="Picture 12" descr="Рисунок13"/>
          <p:cNvPicPr>
            <a:picLocks noChangeAspect="1" noChangeArrowheads="1"/>
          </p:cNvPicPr>
          <p:nvPr/>
        </p:nvPicPr>
        <p:blipFill>
          <a:blip r:embed="rId2" cstate="print"/>
          <a:srcRect/>
          <a:stretch>
            <a:fillRect/>
          </a:stretch>
        </p:blipFill>
        <p:spPr bwMode="auto">
          <a:xfrm rot="2241849">
            <a:off x="7718425" y="4349750"/>
            <a:ext cx="727075" cy="2549525"/>
          </a:xfrm>
          <a:prstGeom prst="rect">
            <a:avLst/>
          </a:prstGeom>
          <a:noFill/>
          <a:ln w="9525">
            <a:noFill/>
            <a:miter lim="800000"/>
            <a:headEnd/>
            <a:tailEnd/>
          </a:ln>
        </p:spPr>
      </p:pic>
      <p:pic>
        <p:nvPicPr>
          <p:cNvPr id="7172" name="Picture 12" descr="Рисунок13"/>
          <p:cNvPicPr>
            <a:picLocks noChangeAspect="1" noChangeArrowheads="1"/>
          </p:cNvPicPr>
          <p:nvPr/>
        </p:nvPicPr>
        <p:blipFill>
          <a:blip r:embed="rId2" cstate="print"/>
          <a:srcRect/>
          <a:stretch>
            <a:fillRect/>
          </a:stretch>
        </p:blipFill>
        <p:spPr bwMode="auto">
          <a:xfrm rot="-2723122">
            <a:off x="979488" y="4676775"/>
            <a:ext cx="727075" cy="2549525"/>
          </a:xfrm>
          <a:prstGeom prst="rect">
            <a:avLst/>
          </a:prstGeom>
          <a:noFill/>
          <a:ln w="9525">
            <a:noFill/>
            <a:miter lim="800000"/>
            <a:headEnd/>
            <a:tailEnd/>
          </a:ln>
        </p:spPr>
      </p:pic>
      <p:pic>
        <p:nvPicPr>
          <p:cNvPr id="6" name="Рисунок 5" descr="http://www.kru.kz/assets/images/KRU/FOTO/default.jpg"/>
          <p:cNvPicPr/>
          <p:nvPr/>
        </p:nvPicPr>
        <p:blipFill>
          <a:blip r:embed="rId3" cstate="print"/>
          <a:srcRect/>
          <a:stretch>
            <a:fillRect/>
          </a:stretch>
        </p:blipFill>
        <p:spPr bwMode="auto">
          <a:xfrm>
            <a:off x="2267744" y="332656"/>
            <a:ext cx="5040560" cy="5544616"/>
          </a:xfrm>
          <a:prstGeom prst="rect">
            <a:avLst/>
          </a:prstGeom>
          <a:solidFill>
            <a:srgbClr val="FFFFFF">
              <a:shade val="85000"/>
            </a:srgbClr>
          </a:solidFill>
          <a:ln w="381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Скругленный прямоугольник 6"/>
          <p:cNvSpPr/>
          <p:nvPr/>
        </p:nvSpPr>
        <p:spPr>
          <a:xfrm>
            <a:off x="2484438" y="6092825"/>
            <a:ext cx="4608512" cy="482600"/>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3200" b="1" i="1" dirty="0">
                <a:solidFill>
                  <a:srgbClr val="0000FF"/>
                </a:solidFill>
                <a:latin typeface="Times New Roman" pitchFamily="18" charset="0"/>
                <a:cs typeface="Times New Roman" pitchFamily="18" charset="0"/>
              </a:rPr>
              <a:t>Абай Құнанбайұлы</a:t>
            </a:r>
            <a:endParaRPr lang="ru-RU" sz="3200" b="1" i="1" dirty="0">
              <a:solidFill>
                <a:srgbClr val="0000FF"/>
              </a:solidFill>
              <a:latin typeface="Times New Roman" pitchFamily="18" charset="0"/>
              <a:cs typeface="Times New Roman" pitchFamily="18" charset="0"/>
            </a:endParaRPr>
          </a:p>
        </p:txBody>
      </p:sp>
    </p:spTree>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ppt_x"/>
                                          </p:val>
                                        </p:tav>
                                        <p:tav tm="100000">
                                          <p:val>
                                            <p:strVal val="#ppt_x"/>
                                          </p:val>
                                        </p:tav>
                                      </p:tavLst>
                                    </p:anim>
                                    <p:anim calcmode="lin" valueType="num">
                                      <p:cBhvr additive="base">
                                        <p:cTn id="13"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cs421919.vk.me/v421919104/3953/qv-843EB2kE.jpg"/>
          <p:cNvPicPr>
            <a:picLocks noChangeAspect="1" noChangeArrowheads="1"/>
          </p:cNvPicPr>
          <p:nvPr/>
        </p:nvPicPr>
        <p:blipFill>
          <a:blip r:embed="rId2" cstate="print"/>
          <a:srcRect/>
          <a:stretch>
            <a:fillRect/>
          </a:stretch>
        </p:blipFill>
        <p:spPr bwMode="auto">
          <a:xfrm>
            <a:off x="4283968" y="3212976"/>
            <a:ext cx="4618459" cy="3448050"/>
          </a:xfrm>
          <a:prstGeom prst="rect">
            <a:avLst/>
          </a:prstGeom>
          <a:ln>
            <a:noFill/>
          </a:ln>
          <a:effectLst>
            <a:softEdge rad="112500"/>
          </a:effectLst>
        </p:spPr>
      </p:pic>
      <p:sp>
        <p:nvSpPr>
          <p:cNvPr id="12290" name="Заголовок 1"/>
          <p:cNvSpPr>
            <a:spLocks noGrp="1"/>
          </p:cNvSpPr>
          <p:nvPr>
            <p:ph type="title"/>
          </p:nvPr>
        </p:nvSpPr>
        <p:spPr>
          <a:xfrm>
            <a:off x="3635375" y="549275"/>
            <a:ext cx="5051425" cy="3240088"/>
          </a:xfrm>
        </p:spPr>
        <p:txBody>
          <a:bodyPr rtlCol="0">
            <a:normAutofit fontScale="90000"/>
          </a:bodyPr>
          <a:lstStyle/>
          <a:p>
            <a:pPr eaLnBrk="1" fontAlgn="auto" hangingPunct="1">
              <a:spcAft>
                <a:spcPts val="0"/>
              </a:spcAft>
              <a:defRPr/>
            </a:pPr>
            <a:r>
              <a:rPr lang="kk-KZ" sz="3600" b="1" i="1" dirty="0" smtClean="0">
                <a:solidFill>
                  <a:srgbClr val="0000FF"/>
                </a:solidFill>
                <a:latin typeface="Times New Roman" pitchFamily="18" charset="0"/>
                <a:cs typeface="Times New Roman" pitchFamily="18" charset="0"/>
              </a:rPr>
              <a:t>Мақсұтым – тіл ұстартып, өнер шашпақ,</a:t>
            </a:r>
            <a:br>
              <a:rPr lang="kk-KZ" sz="3600" b="1" i="1" dirty="0" smtClean="0">
                <a:solidFill>
                  <a:srgbClr val="0000FF"/>
                </a:solidFill>
                <a:latin typeface="Times New Roman" pitchFamily="18" charset="0"/>
                <a:cs typeface="Times New Roman" pitchFamily="18" charset="0"/>
              </a:rPr>
            </a:br>
            <a:r>
              <a:rPr lang="kk-KZ" sz="3600" b="1" i="1" dirty="0" smtClean="0">
                <a:solidFill>
                  <a:srgbClr val="0000FF"/>
                </a:solidFill>
                <a:latin typeface="Times New Roman" pitchFamily="18" charset="0"/>
                <a:cs typeface="Times New Roman" pitchFamily="18" charset="0"/>
              </a:rPr>
              <a:t>Наданның көңілін қойып, көзін ашпақ.</a:t>
            </a:r>
            <a:br>
              <a:rPr lang="kk-KZ" sz="3600" b="1" i="1" dirty="0" smtClean="0">
                <a:solidFill>
                  <a:srgbClr val="0000FF"/>
                </a:solidFill>
                <a:latin typeface="Times New Roman" pitchFamily="18" charset="0"/>
                <a:cs typeface="Times New Roman" pitchFamily="18" charset="0"/>
              </a:rPr>
            </a:br>
            <a:r>
              <a:rPr lang="kk-KZ" sz="3600" b="1" i="1" dirty="0" smtClean="0">
                <a:solidFill>
                  <a:srgbClr val="0000FF"/>
                </a:solidFill>
                <a:latin typeface="Times New Roman" pitchFamily="18" charset="0"/>
                <a:cs typeface="Times New Roman" pitchFamily="18" charset="0"/>
              </a:rPr>
              <a:t>Үлгі алсын деймін ойлы жас жігіттер,</a:t>
            </a:r>
            <a:br>
              <a:rPr lang="kk-KZ" sz="3600" b="1" i="1" dirty="0" smtClean="0">
                <a:solidFill>
                  <a:srgbClr val="0000FF"/>
                </a:solidFill>
                <a:latin typeface="Times New Roman" pitchFamily="18" charset="0"/>
                <a:cs typeface="Times New Roman" pitchFamily="18" charset="0"/>
              </a:rPr>
            </a:br>
            <a:r>
              <a:rPr lang="kk-KZ" sz="3600" b="1" i="1" dirty="0" smtClean="0">
                <a:solidFill>
                  <a:srgbClr val="0000FF"/>
                </a:solidFill>
                <a:latin typeface="Times New Roman" pitchFamily="18" charset="0"/>
                <a:cs typeface="Times New Roman" pitchFamily="18" charset="0"/>
              </a:rPr>
              <a:t>Думан-сауық ойда жоқ әуел баста-ақ</a:t>
            </a:r>
            <a:r>
              <a:rPr lang="ru-RU" sz="3600" b="1" i="1" dirty="0" smtClean="0">
                <a:solidFill>
                  <a:srgbClr val="0000FF"/>
                </a:solidFill>
                <a:latin typeface="Times New Roman" pitchFamily="18" charset="0"/>
                <a:cs typeface="Times New Roman" pitchFamily="18" charset="0"/>
              </a:rPr>
              <a:t/>
            </a:r>
            <a:br>
              <a:rPr lang="ru-RU" sz="3600" b="1" i="1" dirty="0" smtClean="0">
                <a:solidFill>
                  <a:srgbClr val="0000FF"/>
                </a:solidFill>
                <a:latin typeface="Times New Roman" pitchFamily="18" charset="0"/>
                <a:cs typeface="Times New Roman" pitchFamily="18" charset="0"/>
              </a:rPr>
            </a:br>
            <a:endParaRPr lang="ru-RU" sz="3600" b="1" i="1" dirty="0" smtClean="0">
              <a:solidFill>
                <a:srgbClr val="0000FF"/>
              </a:solidFill>
              <a:latin typeface="Times New Roman" pitchFamily="18" charset="0"/>
              <a:cs typeface="Times New Roman" pitchFamily="18" charset="0"/>
            </a:endParaRPr>
          </a:p>
        </p:txBody>
      </p:sp>
      <p:pic>
        <p:nvPicPr>
          <p:cNvPr id="3" name="Рисунок 2" descr="Abaj_Kunanbaev"/>
          <p:cNvPicPr/>
          <p:nvPr/>
        </p:nvPicPr>
        <p:blipFill>
          <a:blip r:embed="rId3" cstate="print"/>
          <a:srcRect/>
          <a:stretch>
            <a:fillRect/>
          </a:stretch>
        </p:blipFill>
        <p:spPr bwMode="auto">
          <a:xfrm>
            <a:off x="467544" y="332656"/>
            <a:ext cx="3384376" cy="4968552"/>
          </a:xfrm>
          <a:prstGeom prst="ellipse">
            <a:avLst/>
          </a:prstGeom>
          <a:ln>
            <a:noFill/>
          </a:ln>
          <a:effectLst>
            <a:softEdge rad="112500"/>
          </a:effectLst>
        </p:spPr>
      </p:pic>
    </p:spTree>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2290"/>
                                        </p:tgtEl>
                                        <p:attrNameLst>
                                          <p:attrName>style.visibility</p:attrName>
                                        </p:attrNameLst>
                                      </p:cBhvr>
                                      <p:to>
                                        <p:strVal val="visible"/>
                                      </p:to>
                                    </p:set>
                                    <p:animEffect transition="in" filter="wipe(down)">
                                      <p:cBhvr>
                                        <p:cTn id="15" dur="580">
                                          <p:stCondLst>
                                            <p:cond delay="0"/>
                                          </p:stCondLst>
                                        </p:cTn>
                                        <p:tgtEl>
                                          <p:spTgt spid="12290"/>
                                        </p:tgtEl>
                                      </p:cBhvr>
                                    </p:animEffect>
                                    <p:anim calcmode="lin" valueType="num">
                                      <p:cBhvr>
                                        <p:cTn id="16" dur="1822" tmFilter="0,0; 0.14,0.36; 0.43,0.73; 0.71,0.91; 1.0,1.0">
                                          <p:stCondLst>
                                            <p:cond delay="0"/>
                                          </p:stCondLst>
                                        </p:cTn>
                                        <p:tgtEl>
                                          <p:spTgt spid="1229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229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229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229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2290"/>
                                        </p:tgtEl>
                                        <p:attrNameLst>
                                          <p:attrName>ppt_y</p:attrName>
                                        </p:attrNameLst>
                                      </p:cBhvr>
                                      <p:tavLst>
                                        <p:tav tm="0" fmla="#ppt_y-sin(pi*$)/81">
                                          <p:val>
                                            <p:fltVal val="0"/>
                                          </p:val>
                                        </p:tav>
                                        <p:tav tm="100000">
                                          <p:val>
                                            <p:fltVal val="1"/>
                                          </p:val>
                                        </p:tav>
                                      </p:tavLst>
                                    </p:anim>
                                    <p:animScale>
                                      <p:cBhvr>
                                        <p:cTn id="21" dur="26">
                                          <p:stCondLst>
                                            <p:cond delay="650"/>
                                          </p:stCondLst>
                                        </p:cTn>
                                        <p:tgtEl>
                                          <p:spTgt spid="12290"/>
                                        </p:tgtEl>
                                      </p:cBhvr>
                                      <p:to x="100000" y="60000"/>
                                    </p:animScale>
                                    <p:animScale>
                                      <p:cBhvr>
                                        <p:cTn id="22" dur="166" decel="50000">
                                          <p:stCondLst>
                                            <p:cond delay="676"/>
                                          </p:stCondLst>
                                        </p:cTn>
                                        <p:tgtEl>
                                          <p:spTgt spid="12290"/>
                                        </p:tgtEl>
                                      </p:cBhvr>
                                      <p:to x="100000" y="100000"/>
                                    </p:animScale>
                                    <p:animScale>
                                      <p:cBhvr>
                                        <p:cTn id="23" dur="26">
                                          <p:stCondLst>
                                            <p:cond delay="1312"/>
                                          </p:stCondLst>
                                        </p:cTn>
                                        <p:tgtEl>
                                          <p:spTgt spid="12290"/>
                                        </p:tgtEl>
                                      </p:cBhvr>
                                      <p:to x="100000" y="80000"/>
                                    </p:animScale>
                                    <p:animScale>
                                      <p:cBhvr>
                                        <p:cTn id="24" dur="166" decel="50000">
                                          <p:stCondLst>
                                            <p:cond delay="1338"/>
                                          </p:stCondLst>
                                        </p:cTn>
                                        <p:tgtEl>
                                          <p:spTgt spid="12290"/>
                                        </p:tgtEl>
                                      </p:cBhvr>
                                      <p:to x="100000" y="100000"/>
                                    </p:animScale>
                                    <p:animScale>
                                      <p:cBhvr>
                                        <p:cTn id="25" dur="26">
                                          <p:stCondLst>
                                            <p:cond delay="1642"/>
                                          </p:stCondLst>
                                        </p:cTn>
                                        <p:tgtEl>
                                          <p:spTgt spid="12290"/>
                                        </p:tgtEl>
                                      </p:cBhvr>
                                      <p:to x="100000" y="90000"/>
                                    </p:animScale>
                                    <p:animScale>
                                      <p:cBhvr>
                                        <p:cTn id="26" dur="166" decel="50000">
                                          <p:stCondLst>
                                            <p:cond delay="1668"/>
                                          </p:stCondLst>
                                        </p:cTn>
                                        <p:tgtEl>
                                          <p:spTgt spid="12290"/>
                                        </p:tgtEl>
                                      </p:cBhvr>
                                      <p:to x="100000" y="100000"/>
                                    </p:animScale>
                                    <p:animScale>
                                      <p:cBhvr>
                                        <p:cTn id="27" dur="26">
                                          <p:stCondLst>
                                            <p:cond delay="1808"/>
                                          </p:stCondLst>
                                        </p:cTn>
                                        <p:tgtEl>
                                          <p:spTgt spid="12290"/>
                                        </p:tgtEl>
                                      </p:cBhvr>
                                      <p:to x="100000" y="95000"/>
                                    </p:animScale>
                                    <p:animScale>
                                      <p:cBhvr>
                                        <p:cTn id="28" dur="166" decel="50000">
                                          <p:stCondLst>
                                            <p:cond delay="1834"/>
                                          </p:stCondLst>
                                        </p:cTn>
                                        <p:tgtEl>
                                          <p:spTgt spid="1229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img.megatorrents.kz/graphic/images/2012/January/06/28F2_4F071599.jpg"/>
          <p:cNvPicPr>
            <a:picLocks noChangeAspect="1" noChangeArrowheads="1"/>
          </p:cNvPicPr>
          <p:nvPr/>
        </p:nvPicPr>
        <p:blipFill>
          <a:blip r:embed="rId2" cstate="print"/>
          <a:srcRect/>
          <a:stretch>
            <a:fillRect/>
          </a:stretch>
        </p:blipFill>
        <p:spPr bwMode="auto">
          <a:xfrm>
            <a:off x="0" y="0"/>
            <a:ext cx="3848360" cy="4581128"/>
          </a:xfrm>
          <a:prstGeom prst="rect">
            <a:avLst/>
          </a:prstGeom>
          <a:noFill/>
          <a:ln w="9525">
            <a:noFill/>
            <a:miter lim="800000"/>
            <a:headEnd/>
            <a:tailEnd/>
          </a:ln>
        </p:spPr>
      </p:pic>
      <p:sp>
        <p:nvSpPr>
          <p:cNvPr id="13315" name="Заголовок 1"/>
          <p:cNvSpPr>
            <a:spLocks noGrp="1"/>
          </p:cNvSpPr>
          <p:nvPr>
            <p:ph type="title"/>
          </p:nvPr>
        </p:nvSpPr>
        <p:spPr>
          <a:xfrm>
            <a:off x="1259632" y="4797152"/>
            <a:ext cx="4968552" cy="1440160"/>
          </a:xfrm>
        </p:spPr>
        <p:txBody>
          <a:bodyPr>
            <a:normAutofit fontScale="90000"/>
          </a:bodyPr>
          <a:lstStyle/>
          <a:p>
            <a:pPr eaLnBrk="1" hangingPunct="1"/>
            <a:r>
              <a:rPr lang="kk-KZ" sz="2400" b="1" i="1" dirty="0" smtClean="0">
                <a:solidFill>
                  <a:srgbClr val="0070C0"/>
                </a:solidFill>
                <a:latin typeface="Times New Roman" pitchFamily="18" charset="0"/>
                <a:cs typeface="Times New Roman" pitchFamily="18" charset="0"/>
              </a:rPr>
              <a:t>Асыл сөзді іздесең,</a:t>
            </a:r>
            <a:br>
              <a:rPr lang="kk-KZ" sz="2400" b="1" i="1" dirty="0" smtClean="0">
                <a:solidFill>
                  <a:srgbClr val="0070C0"/>
                </a:solidFill>
                <a:latin typeface="Times New Roman" pitchFamily="18" charset="0"/>
                <a:cs typeface="Times New Roman" pitchFamily="18" charset="0"/>
              </a:rPr>
            </a:br>
            <a:r>
              <a:rPr lang="kk-KZ" sz="2400" b="1" i="1" dirty="0" smtClean="0">
                <a:solidFill>
                  <a:srgbClr val="0070C0"/>
                </a:solidFill>
                <a:latin typeface="Times New Roman" pitchFamily="18" charset="0"/>
                <a:cs typeface="Times New Roman" pitchFamily="18" charset="0"/>
              </a:rPr>
              <a:t> Абайды оқы, ерінбе.</a:t>
            </a:r>
            <a:br>
              <a:rPr lang="kk-KZ" sz="2400" b="1" i="1" dirty="0" smtClean="0">
                <a:solidFill>
                  <a:srgbClr val="0070C0"/>
                </a:solidFill>
                <a:latin typeface="Times New Roman" pitchFamily="18" charset="0"/>
                <a:cs typeface="Times New Roman" pitchFamily="18" charset="0"/>
              </a:rPr>
            </a:br>
            <a:r>
              <a:rPr lang="kk-KZ" sz="2400" b="1" i="1" dirty="0" smtClean="0">
                <a:solidFill>
                  <a:srgbClr val="0070C0"/>
                </a:solidFill>
                <a:latin typeface="Times New Roman" pitchFamily="18" charset="0"/>
                <a:cs typeface="Times New Roman" pitchFamily="18" charset="0"/>
              </a:rPr>
              <a:t>Адамдықты көздесең,</a:t>
            </a:r>
            <a:br>
              <a:rPr lang="kk-KZ" sz="2400" b="1" i="1" dirty="0" smtClean="0">
                <a:solidFill>
                  <a:srgbClr val="0070C0"/>
                </a:solidFill>
                <a:latin typeface="Times New Roman" pitchFamily="18" charset="0"/>
                <a:cs typeface="Times New Roman" pitchFamily="18" charset="0"/>
              </a:rPr>
            </a:br>
            <a:r>
              <a:rPr lang="kk-KZ" sz="2400" b="1" i="1" dirty="0" smtClean="0">
                <a:solidFill>
                  <a:srgbClr val="0070C0"/>
                </a:solidFill>
                <a:latin typeface="Times New Roman" pitchFamily="18" charset="0"/>
                <a:cs typeface="Times New Roman" pitchFamily="18" charset="0"/>
              </a:rPr>
              <a:t>Жаттап тоқы көңілге</a:t>
            </a:r>
            <a:br>
              <a:rPr lang="kk-KZ" sz="2400" b="1" i="1" dirty="0" smtClean="0">
                <a:solidFill>
                  <a:srgbClr val="0070C0"/>
                </a:solidFill>
                <a:latin typeface="Times New Roman" pitchFamily="18" charset="0"/>
                <a:cs typeface="Times New Roman" pitchFamily="18" charset="0"/>
              </a:rPr>
            </a:br>
            <a:r>
              <a:rPr lang="kk-KZ" sz="2400" b="1" i="1" dirty="0" smtClean="0">
                <a:solidFill>
                  <a:srgbClr val="0070C0"/>
                </a:solidFill>
                <a:latin typeface="Times New Roman" pitchFamily="18" charset="0"/>
                <a:cs typeface="Times New Roman" pitchFamily="18" charset="0"/>
              </a:rPr>
              <a:t>                               С.Торайғыров</a:t>
            </a:r>
            <a:endParaRPr lang="ru-RU" sz="2400" b="1" i="1" dirty="0" smtClean="0">
              <a:solidFill>
                <a:srgbClr val="0070C0"/>
              </a:solidFill>
              <a:latin typeface="Times New Roman" pitchFamily="18" charset="0"/>
              <a:cs typeface="Times New Roman" pitchFamily="18" charset="0"/>
            </a:endParaRPr>
          </a:p>
        </p:txBody>
      </p:sp>
      <p:pic>
        <p:nvPicPr>
          <p:cNvPr id="5" name="Picture 7" descr="http://writers.kz/medialibrary/images/844902_359967433_d0b0d0b1d0b0d0b9.jpg"/>
          <p:cNvPicPr>
            <a:picLocks noChangeAspect="1" noChangeArrowheads="1"/>
          </p:cNvPicPr>
          <p:nvPr/>
        </p:nvPicPr>
        <p:blipFill>
          <a:blip r:embed="rId3" cstate="print"/>
          <a:srcRect/>
          <a:stretch>
            <a:fillRect/>
          </a:stretch>
        </p:blipFill>
        <p:spPr bwMode="auto">
          <a:xfrm>
            <a:off x="4932040" y="548679"/>
            <a:ext cx="3672408" cy="4297499"/>
          </a:xfrm>
          <a:prstGeom prst="rect">
            <a:avLst/>
          </a:prstGeom>
          <a:solidFill>
            <a:srgbClr val="FFFFFF">
              <a:shade val="85000"/>
            </a:srgbClr>
          </a:solidFill>
          <a:ln w="190500" cap="rnd">
            <a:solidFill>
              <a:srgbClr val="0000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5157192"/>
            <a:ext cx="8134672" cy="1470025"/>
          </a:xfrm>
        </p:spPr>
        <p:txBody>
          <a:bodyPr>
            <a:noAutofit/>
          </a:bodyPr>
          <a:lstStyle/>
          <a:p>
            <a:r>
              <a:rPr lang="kk-KZ" sz="3200" dirty="0" smtClean="0">
                <a:solidFill>
                  <a:srgbClr val="002060"/>
                </a:solidFill>
                <a:latin typeface="Times New Roman" pitchFamily="18" charset="0"/>
                <a:cs typeface="Times New Roman" pitchFamily="18" charset="0"/>
              </a:rPr>
              <a:t>“</a:t>
            </a:r>
            <a:br>
              <a:rPr lang="kk-KZ" sz="3200" dirty="0" smtClean="0">
                <a:solidFill>
                  <a:srgbClr val="002060"/>
                </a:solidFill>
                <a:latin typeface="Times New Roman" pitchFamily="18" charset="0"/>
                <a:cs typeface="Times New Roman" pitchFamily="18" charset="0"/>
              </a:rPr>
            </a:br>
            <a:endParaRPr lang="ru-RU" sz="3200" dirty="0">
              <a:solidFill>
                <a:srgbClr val="002060"/>
              </a:solidFill>
              <a:latin typeface="Times New Roman" pitchFamily="18" charset="0"/>
              <a:cs typeface="Times New Roman" pitchFamily="18" charset="0"/>
            </a:endParaRPr>
          </a:p>
        </p:txBody>
      </p:sp>
      <p:pic>
        <p:nvPicPr>
          <p:cNvPr id="6" name="Picture 9" descr="Алматыдағы &quot;Меломан&quot; дүкенінде тұрған Абай өлеңдерінің орыс тіліндегі таңдамалылар жинағы. Алматы, 27 шілде 2012 жыл."/>
          <p:cNvPicPr>
            <a:picLocks noChangeAspect="1" noChangeArrowheads="1"/>
          </p:cNvPicPr>
          <p:nvPr/>
        </p:nvPicPr>
        <p:blipFill>
          <a:blip r:embed="rId2" cstate="print"/>
          <a:srcRect l="15356" r="9045"/>
          <a:stretch>
            <a:fillRect/>
          </a:stretch>
        </p:blipFill>
        <p:spPr bwMode="auto">
          <a:xfrm>
            <a:off x="4572000" y="116632"/>
            <a:ext cx="4427984" cy="3816424"/>
          </a:xfrm>
          <a:prstGeom prst="rect">
            <a:avLst/>
          </a:prstGeom>
          <a:solidFill>
            <a:srgbClr val="FFFFFF">
              <a:shade val="85000"/>
            </a:srgbClr>
          </a:solidFill>
          <a:ln w="381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WordArt 5"/>
          <p:cNvSpPr>
            <a:spLocks noChangeArrowheads="1" noChangeShapeType="1" noTextEdit="1"/>
          </p:cNvSpPr>
          <p:nvPr/>
        </p:nvSpPr>
        <p:spPr bwMode="auto">
          <a:xfrm>
            <a:off x="1000125" y="2349500"/>
            <a:ext cx="8143875" cy="2357438"/>
          </a:xfrm>
          <a:prstGeom prst="rect">
            <a:avLst/>
          </a:prstGeom>
        </p:spPr>
        <p:txBody>
          <a:bodyPr wrap="none" fromWordArt="1">
            <a:prstTxWarp prst="textPlain">
              <a:avLst>
                <a:gd name="adj" fmla="val 50000"/>
              </a:avLst>
            </a:prstTxWarp>
          </a:bodyPr>
          <a:lstStyle/>
          <a:p>
            <a:pPr algn="ctr"/>
            <a:r>
              <a:rPr lang="ru-RU" sz="36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p>
        </p:txBody>
      </p:sp>
      <p:pic>
        <p:nvPicPr>
          <p:cNvPr id="8" name="Picture 13" descr="http://static.nmn.kz/images/w264/media/upload/136/2014/02/28/420f7a52d471f5605a531de3f2b9b333.jpg"/>
          <p:cNvPicPr>
            <a:picLocks noChangeAspect="1" noChangeArrowheads="1"/>
          </p:cNvPicPr>
          <p:nvPr/>
        </p:nvPicPr>
        <p:blipFill>
          <a:blip r:embed="rId3" cstate="print"/>
          <a:srcRect/>
          <a:stretch>
            <a:fillRect/>
          </a:stretch>
        </p:blipFill>
        <p:spPr bwMode="auto">
          <a:xfrm>
            <a:off x="107504" y="116632"/>
            <a:ext cx="4284984" cy="3960440"/>
          </a:xfrm>
          <a:prstGeom prst="rect">
            <a:avLst/>
          </a:prstGeom>
          <a:solidFill>
            <a:srgbClr val="FFFFFF">
              <a:shade val="85000"/>
            </a:srgbClr>
          </a:solidFill>
          <a:ln w="381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Алматыдағы &quot;Меломан&quot; дүкенінде тұрған Абай өлеңдерінің орыс тіліндегі таңдамалылар жинағы. Алматы, 27 шілде 2012 жыл."/>
          <p:cNvPicPr>
            <a:picLocks noChangeAspect="1" noChangeArrowheads="1"/>
          </p:cNvPicPr>
          <p:nvPr/>
        </p:nvPicPr>
        <p:blipFill>
          <a:blip r:embed="rId2" cstate="print"/>
          <a:srcRect l="15356" r="9045"/>
          <a:stretch>
            <a:fillRect/>
          </a:stretch>
        </p:blipFill>
        <p:spPr bwMode="auto">
          <a:xfrm>
            <a:off x="4572000" y="116632"/>
            <a:ext cx="4427984" cy="3816424"/>
          </a:xfrm>
          <a:prstGeom prst="rect">
            <a:avLst/>
          </a:prstGeom>
          <a:solidFill>
            <a:srgbClr val="FFFFFF">
              <a:shade val="85000"/>
            </a:srgbClr>
          </a:solidFill>
          <a:ln w="381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WordArt 5"/>
          <p:cNvSpPr>
            <a:spLocks noChangeArrowheads="1" noChangeShapeType="1" noTextEdit="1"/>
          </p:cNvSpPr>
          <p:nvPr/>
        </p:nvSpPr>
        <p:spPr bwMode="auto">
          <a:xfrm>
            <a:off x="1000125" y="2349500"/>
            <a:ext cx="8143875" cy="2357438"/>
          </a:xfrm>
          <a:prstGeom prst="rect">
            <a:avLst/>
          </a:prstGeom>
        </p:spPr>
        <p:txBody>
          <a:bodyPr wrap="none" fromWordArt="1">
            <a:prstTxWarp prst="textPlain">
              <a:avLst>
                <a:gd name="adj" fmla="val 50000"/>
              </a:avLst>
            </a:prstTxWarp>
          </a:bodyPr>
          <a:lstStyle/>
          <a:p>
            <a:pPr algn="ctr"/>
            <a:r>
              <a:rPr lang="ru-RU" sz="36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p>
        </p:txBody>
      </p:sp>
      <p:pic>
        <p:nvPicPr>
          <p:cNvPr id="12" name="Picture 13" descr="http://static.nmn.kz/images/w264/media/upload/136/2014/02/28/420f7a52d471f5605a531de3f2b9b333.jpg"/>
          <p:cNvPicPr>
            <a:picLocks noChangeAspect="1" noChangeArrowheads="1"/>
          </p:cNvPicPr>
          <p:nvPr/>
        </p:nvPicPr>
        <p:blipFill>
          <a:blip r:embed="rId3" cstate="print"/>
          <a:srcRect/>
          <a:stretch>
            <a:fillRect/>
          </a:stretch>
        </p:blipFill>
        <p:spPr bwMode="auto">
          <a:xfrm>
            <a:off x="107504" y="116632"/>
            <a:ext cx="4284984" cy="3960440"/>
          </a:xfrm>
          <a:prstGeom prst="rect">
            <a:avLst/>
          </a:prstGeom>
          <a:solidFill>
            <a:srgbClr val="FFFFFF">
              <a:shade val="85000"/>
            </a:srgbClr>
          </a:solidFill>
          <a:ln w="381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Скругленный прямоугольник 12"/>
          <p:cNvSpPr/>
          <p:nvPr/>
        </p:nvSpPr>
        <p:spPr>
          <a:xfrm>
            <a:off x="1979613" y="4292600"/>
            <a:ext cx="5400675" cy="2232025"/>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i="1" dirty="0">
                <a:solidFill>
                  <a:srgbClr val="0000FF"/>
                </a:solidFill>
                <a:latin typeface="Times New Roman" pitchFamily="18" charset="0"/>
                <a:cs typeface="Times New Roman" pitchFamily="18" charset="0"/>
              </a:rPr>
              <a:t>Көп адам дүниеге бой алдырған,</a:t>
            </a:r>
          </a:p>
          <a:p>
            <a:pPr algn="ctr">
              <a:defRPr/>
            </a:pPr>
            <a:r>
              <a:rPr lang="kk-KZ" sz="2400" b="1" i="1" dirty="0">
                <a:solidFill>
                  <a:srgbClr val="0000FF"/>
                </a:solidFill>
                <a:latin typeface="Times New Roman" pitchFamily="18" charset="0"/>
                <a:cs typeface="Times New Roman" pitchFamily="18" charset="0"/>
              </a:rPr>
              <a:t>Бой алдырып аяғын көп шалдырған.</a:t>
            </a:r>
          </a:p>
          <a:p>
            <a:pPr algn="ctr">
              <a:defRPr/>
            </a:pPr>
            <a:r>
              <a:rPr lang="kk-KZ" sz="2400" b="1" i="1" dirty="0">
                <a:solidFill>
                  <a:srgbClr val="0000FF"/>
                </a:solidFill>
                <a:latin typeface="Times New Roman" pitchFamily="18" charset="0"/>
                <a:cs typeface="Times New Roman" pitchFamily="18" charset="0"/>
              </a:rPr>
              <a:t>Өлді деуге сия ма, ойлаңдаршы,</a:t>
            </a:r>
          </a:p>
          <a:p>
            <a:pPr algn="ctr">
              <a:defRPr/>
            </a:pPr>
            <a:r>
              <a:rPr lang="kk-KZ" sz="2400" b="1" i="1" dirty="0">
                <a:solidFill>
                  <a:srgbClr val="0000FF"/>
                </a:solidFill>
                <a:latin typeface="Times New Roman" pitchFamily="18" charset="0"/>
                <a:cs typeface="Times New Roman" pitchFamily="18" charset="0"/>
              </a:rPr>
              <a:t>Өлмейтұғын артына сөз қалдырған</a:t>
            </a:r>
            <a:endParaRPr lang="ru-RU"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323850" y="1268413"/>
            <a:ext cx="3033713" cy="4594225"/>
          </a:xfrm>
        </p:spPr>
        <p:txBody>
          <a:bodyPr/>
          <a:lstStyle/>
          <a:p>
            <a:pPr eaLnBrk="1" hangingPunct="1"/>
            <a:r>
              <a:rPr lang="kk-KZ" sz="2800" b="1" i="1" dirty="0" smtClean="0">
                <a:solidFill>
                  <a:srgbClr val="0070C0"/>
                </a:solidFill>
                <a:latin typeface="Times New Roman" pitchFamily="18" charset="0"/>
                <a:cs typeface="Times New Roman" pitchFamily="18" charset="0"/>
              </a:rPr>
              <a:t>Әсемпаз болма әрнеге,</a:t>
            </a:r>
            <a:br>
              <a:rPr lang="kk-KZ" sz="2800" b="1" i="1" dirty="0" smtClean="0">
                <a:solidFill>
                  <a:srgbClr val="0070C0"/>
                </a:solidFill>
                <a:latin typeface="Times New Roman" pitchFamily="18" charset="0"/>
                <a:cs typeface="Times New Roman" pitchFamily="18" charset="0"/>
              </a:rPr>
            </a:br>
            <a:r>
              <a:rPr lang="kk-KZ" sz="2800" b="1" i="1" dirty="0" smtClean="0">
                <a:solidFill>
                  <a:srgbClr val="0070C0"/>
                </a:solidFill>
                <a:latin typeface="Times New Roman" pitchFamily="18" charset="0"/>
                <a:cs typeface="Times New Roman" pitchFamily="18" charset="0"/>
              </a:rPr>
              <a:t>Өнерпаз болсаң, арқалан.</a:t>
            </a:r>
            <a:br>
              <a:rPr lang="kk-KZ" sz="2800" b="1" i="1" dirty="0" smtClean="0">
                <a:solidFill>
                  <a:srgbClr val="0070C0"/>
                </a:solidFill>
                <a:latin typeface="Times New Roman" pitchFamily="18" charset="0"/>
                <a:cs typeface="Times New Roman" pitchFamily="18" charset="0"/>
              </a:rPr>
            </a:br>
            <a:r>
              <a:rPr lang="kk-KZ" sz="2800" b="1" i="1" dirty="0" smtClean="0">
                <a:solidFill>
                  <a:srgbClr val="0070C0"/>
                </a:solidFill>
                <a:latin typeface="Times New Roman" pitchFamily="18" charset="0"/>
                <a:cs typeface="Times New Roman" pitchFamily="18" charset="0"/>
              </a:rPr>
              <a:t>Сен де бір кірпіш дүниеге,</a:t>
            </a:r>
            <a:br>
              <a:rPr lang="kk-KZ" sz="2800" b="1" i="1" dirty="0" smtClean="0">
                <a:solidFill>
                  <a:srgbClr val="0070C0"/>
                </a:solidFill>
                <a:latin typeface="Times New Roman" pitchFamily="18" charset="0"/>
                <a:cs typeface="Times New Roman" pitchFamily="18" charset="0"/>
              </a:rPr>
            </a:br>
            <a:r>
              <a:rPr lang="kk-KZ" sz="2800" b="1" i="1" dirty="0" smtClean="0">
                <a:solidFill>
                  <a:srgbClr val="0070C0"/>
                </a:solidFill>
                <a:latin typeface="Times New Roman" pitchFamily="18" charset="0"/>
                <a:cs typeface="Times New Roman" pitchFamily="18" charset="0"/>
              </a:rPr>
              <a:t>Кетігін тап та, бар, қалан</a:t>
            </a:r>
            <a:r>
              <a:rPr lang="kk-KZ" sz="2400" b="1" i="1" dirty="0" smtClean="0">
                <a:solidFill>
                  <a:srgbClr val="0070C0"/>
                </a:solidFill>
                <a:latin typeface="Times New Roman" pitchFamily="18" charset="0"/>
                <a:cs typeface="Times New Roman" pitchFamily="18" charset="0"/>
              </a:rPr>
              <a:t>!</a:t>
            </a:r>
            <a:endParaRPr lang="ru-RU" sz="2400" b="1" i="1" dirty="0" smtClean="0">
              <a:solidFill>
                <a:srgbClr val="0070C0"/>
              </a:solidFill>
              <a:latin typeface="Times New Roman" pitchFamily="18" charset="0"/>
              <a:cs typeface="Times New Roman" pitchFamily="18" charset="0"/>
            </a:endParaRPr>
          </a:p>
        </p:txBody>
      </p:sp>
      <p:pic>
        <p:nvPicPr>
          <p:cNvPr id="5" name="Рисунок 4" descr="http://www.tarih-begalinka.kz/files/00001367.jpg"/>
          <p:cNvPicPr/>
          <p:nvPr/>
        </p:nvPicPr>
        <p:blipFill>
          <a:blip r:embed="rId2" cstate="print"/>
          <a:srcRect/>
          <a:stretch>
            <a:fillRect/>
          </a:stretch>
        </p:blipFill>
        <p:spPr bwMode="auto">
          <a:xfrm>
            <a:off x="3707904" y="332656"/>
            <a:ext cx="5112568" cy="6264696"/>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spTree>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pPr eaLnBrk="1" hangingPunct="1"/>
            <a:endParaRPr lang="ru-RU" smtClean="0"/>
          </a:p>
        </p:txBody>
      </p:sp>
      <p:pic>
        <p:nvPicPr>
          <p:cNvPr id="26627"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Рисунок 4" descr="Абай (Ибрагим) Кунанбаев ♔"/>
          <p:cNvPicPr/>
          <p:nvPr/>
        </p:nvPicPr>
        <p:blipFill>
          <a:blip r:embed="rId3" cstate="print"/>
          <a:srcRect/>
          <a:stretch>
            <a:fillRect/>
          </a:stretch>
        </p:blipFill>
        <p:spPr bwMode="auto">
          <a:xfrm>
            <a:off x="5148064" y="188640"/>
            <a:ext cx="3816424" cy="5904656"/>
          </a:xfrm>
          <a:prstGeom prst="rect">
            <a:avLst/>
          </a:prstGeom>
          <a:ln>
            <a:noFill/>
          </a:ln>
          <a:effectLst>
            <a:softEdge rad="112500"/>
          </a:effectLst>
        </p:spPr>
      </p:pic>
      <p:sp>
        <p:nvSpPr>
          <p:cNvPr id="26629" name="Прямоугольник 5"/>
          <p:cNvSpPr>
            <a:spLocks noChangeArrowheads="1"/>
          </p:cNvSpPr>
          <p:nvPr/>
        </p:nvSpPr>
        <p:spPr bwMode="auto">
          <a:xfrm>
            <a:off x="395288" y="692150"/>
            <a:ext cx="4572000" cy="5262563"/>
          </a:xfrm>
          <a:prstGeom prst="rect">
            <a:avLst/>
          </a:prstGeom>
          <a:noFill/>
          <a:ln w="9525">
            <a:noFill/>
            <a:miter lim="800000"/>
            <a:headEnd/>
            <a:tailEnd/>
          </a:ln>
        </p:spPr>
        <p:txBody>
          <a:bodyPr>
            <a:spAutoFit/>
          </a:bodyPr>
          <a:lstStyle/>
          <a:p>
            <a:r>
              <a:rPr lang="ru-RU" sz="2400" b="1" i="1">
                <a:solidFill>
                  <a:srgbClr val="0000FF"/>
                </a:solidFill>
                <a:latin typeface="Times New Roman" pitchFamily="18" charset="0"/>
                <a:cs typeface="Times New Roman" pitchFamily="18" charset="0"/>
              </a:rPr>
              <a:t>      Адам ата-анадан туғанда есті болмайды: естіп, көріп, ұстап, татып ескерсе, дүниедегі жақсы, жаманды таниды-дағы, сондайдан білгені, көргені көп болған адам білімді болады. Естілердің айтқан сөздерін ескеріп жүрген кісі өзі де есті болады... Сол естілерден естіп білген жақсы нәрселерді ескерсе, жаман дегеннен сақтанса, сонда іске жарайды, сонда адам десе болады</a:t>
            </a:r>
          </a:p>
        </p:txBody>
      </p:sp>
    </p:spTree>
  </p:cSld>
  <p:clrMapOvr>
    <a:masterClrMapping/>
  </p:clrMapOvr>
  <p:transition advTm="1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Ербол\Desktop\Новая папка\d0b0d0b1d0b0d0b9[1].jpg"/>
          <p:cNvPicPr>
            <a:picLocks noGrp="1" noChangeAspect="1" noChangeArrowheads="1"/>
          </p:cNvPicPr>
          <p:nvPr>
            <p:ph sz="quarter" idx="4294967295"/>
          </p:nvPr>
        </p:nvPicPr>
        <p:blipFill>
          <a:blip r:embed="rId2" cstate="print"/>
          <a:srcRect/>
          <a:stretch>
            <a:fillRect/>
          </a:stretch>
        </p:blipFill>
        <p:spPr>
          <a:xfrm>
            <a:off x="0" y="1"/>
            <a:ext cx="7020272" cy="5176233"/>
          </a:xfrm>
          <a:ln w="38100" cap="sq">
            <a:solidFill>
              <a:srgbClr val="FFFF00"/>
            </a:solidFill>
          </a:ln>
          <a:effectLst>
            <a:outerShdw blurRad="50800" dist="38100" dir="2700000" algn="tl" rotWithShape="0">
              <a:srgbClr val="000000">
                <a:alpha val="43000"/>
              </a:srgbClr>
            </a:outerShdw>
          </a:effectLst>
        </p:spPr>
      </p:pic>
      <p:sp>
        <p:nvSpPr>
          <p:cNvPr id="29700" name="AutoShape 6" descr="https://encrypted-tbn0.gstatic.com/images?q=tbn:ANd9GcRYTkcFKKRlyxtsdR7E4v56STFldKBAV2YsfR28DLfyHaCZAyS_i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6" name="TextBox 5"/>
          <p:cNvSpPr txBox="1"/>
          <p:nvPr/>
        </p:nvSpPr>
        <p:spPr>
          <a:xfrm>
            <a:off x="179512" y="5301208"/>
            <a:ext cx="8388424" cy="1200329"/>
          </a:xfrm>
          <a:prstGeom prst="rect">
            <a:avLst/>
          </a:prstGeom>
          <a:noFill/>
        </p:spPr>
        <p:txBody>
          <a:bodyPr wrap="square" rtlCol="0">
            <a:spAutoFit/>
          </a:bodyPr>
          <a:lstStyle/>
          <a:p>
            <a:pPr algn="r"/>
            <a:r>
              <a:rPr lang="kk-KZ" sz="2400" i="1" dirty="0" smtClean="0">
                <a:solidFill>
                  <a:srgbClr val="002060"/>
                </a:solidFill>
                <a:latin typeface="Times New Roman" pitchFamily="18" charset="0"/>
                <a:cs typeface="Times New Roman" pitchFamily="18" charset="0"/>
              </a:rPr>
              <a:t>...Адал еңбекпен мал іздемек, ол – арлы адамның ісі...</a:t>
            </a:r>
          </a:p>
          <a:p>
            <a:pPr algn="r"/>
            <a:endParaRPr lang="kk-KZ" sz="2400" i="1" dirty="0" smtClean="0">
              <a:solidFill>
                <a:srgbClr val="002060"/>
              </a:solidFill>
              <a:latin typeface="Times New Roman" pitchFamily="18" charset="0"/>
              <a:cs typeface="Times New Roman" pitchFamily="18" charset="0"/>
            </a:endParaRPr>
          </a:p>
          <a:p>
            <a:pPr algn="r"/>
            <a:r>
              <a:rPr lang="kk-KZ" sz="2400" i="1" dirty="0" smtClean="0">
                <a:solidFill>
                  <a:srgbClr val="002060"/>
                </a:solidFill>
                <a:latin typeface="Times New Roman" pitchFamily="18" charset="0"/>
                <a:cs typeface="Times New Roman" pitchFamily="18" charset="0"/>
              </a:rPr>
              <a:t>Абай, Жиырма тоғызыншы қарасөз</a:t>
            </a:r>
            <a:endParaRPr lang="ru-RU" sz="2400" i="1" dirty="0">
              <a:solidFill>
                <a:srgbClr val="002060"/>
              </a:solidFill>
              <a:latin typeface="Times New Roman" pitchFamily="18" charset="0"/>
              <a:cs typeface="Times New Roman" pitchFamily="18" charset="0"/>
            </a:endParaRPr>
          </a:p>
        </p:txBody>
      </p:sp>
    </p:spTree>
  </p:cSld>
  <p:clrMapOvr>
    <a:masterClrMapping/>
  </p:clrMapOvr>
  <p:transition advTm="15000"/>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95</Words>
  <Application>Microsoft Office PowerPoint</Application>
  <PresentationFormat>Экран (4:3)</PresentationFormat>
  <Paragraphs>16</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  “Адалдықты мұра еткен ұлы Абай”  тақырыбындағы жалпыреспубликалық бірыңғай  “Адалдық сағаты”   Ұсынылатын сілтеме: https://youtu.be/ZSM38Eh37YQ     Сыныбы: 8 “А” Сынып жетекші: Байсеркеева Ж.Т.</vt:lpstr>
      <vt:lpstr>Слайд 2</vt:lpstr>
      <vt:lpstr>Мақсұтым – тіл ұстартып, өнер шашпақ, Наданның көңілін қойып, көзін ашпақ. Үлгі алсын деймін ойлы жас жігіттер, Думан-сауық ойда жоқ әуел баста-ақ </vt:lpstr>
      <vt:lpstr>Асыл сөзді іздесең,  Абайды оқы, ерінбе. Адамдықты көздесең, Жаттап тоқы көңілге                                С.Торайғыров</vt:lpstr>
      <vt:lpstr>“ </vt:lpstr>
      <vt:lpstr>Әсемпаз болма әрнеге, Өнерпаз болсаң, арқалан. Сен де бір кірпіш дүниеге, Кетігін тап та, бар, қалан!</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Санжар Бекзат</dc:creator>
  <cp:lastModifiedBy>Ербол</cp:lastModifiedBy>
  <cp:revision>4</cp:revision>
  <dcterms:created xsi:type="dcterms:W3CDTF">2020-05-18T04:49:22Z</dcterms:created>
  <dcterms:modified xsi:type="dcterms:W3CDTF">2020-05-18T05:22:27Z</dcterms:modified>
</cp:coreProperties>
</file>